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4" r:id="rId2"/>
    <p:sldId id="288" r:id="rId3"/>
    <p:sldId id="290" r:id="rId4"/>
    <p:sldId id="291" r:id="rId5"/>
    <p:sldId id="293" r:id="rId6"/>
    <p:sldId id="294" r:id="rId7"/>
    <p:sldId id="296" r:id="rId8"/>
    <p:sldId id="303" r:id="rId9"/>
  </p:sldIdLst>
  <p:sldSz cx="6858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B9C"/>
    <a:srgbClr val="FEF0B4"/>
    <a:srgbClr val="FDDE5F"/>
    <a:srgbClr val="EDEEF0"/>
    <a:srgbClr val="EAE6E3"/>
    <a:srgbClr val="DADAD8"/>
    <a:srgbClr val="FFFFFF"/>
    <a:srgbClr val="9900CC"/>
    <a:srgbClr val="FF9900"/>
    <a:srgbClr val="D99B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9" autoAdjust="0"/>
    <p:restoredTop sz="94737" autoAdjust="0"/>
  </p:normalViewPr>
  <p:slideViewPr>
    <p:cSldViewPr>
      <p:cViewPr varScale="1">
        <p:scale>
          <a:sx n="94" d="100"/>
          <a:sy n="94" d="100"/>
        </p:scale>
        <p:origin x="900" y="7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5F933-EC83-4016-9F08-B75181E717A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16A04-DB0F-4717-B15E-4EDB6BB5E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47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15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31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31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41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95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42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6724" y="1960930"/>
            <a:ext cx="6184553" cy="1383822"/>
          </a:xfrm>
          <a:noFill/>
          <a:effectLst/>
        </p:spPr>
        <p:txBody>
          <a:bodyPr>
            <a:normAutofit/>
          </a:bodyPr>
          <a:lstStyle>
            <a:lvl1pPr algn="r">
              <a:defRPr sz="27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356" y="3335275"/>
            <a:ext cx="6127289" cy="1221640"/>
          </a:xfrm>
        </p:spPr>
        <p:txBody>
          <a:bodyPr>
            <a:normAutofit/>
          </a:bodyPr>
          <a:lstStyle>
            <a:lvl1pPr marL="0" indent="0" algn="r">
              <a:buNone/>
              <a:defRPr sz="2100" b="0" i="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FF712494-876E-4166-9F90-FB6ADB8E26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38730" y="2326214"/>
            <a:ext cx="1097838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24" y="281175"/>
            <a:ext cx="6184553" cy="763524"/>
          </a:xfrm>
        </p:spPr>
        <p:txBody>
          <a:bodyPr>
            <a:normAutofit/>
          </a:bodyPr>
          <a:lstStyle>
            <a:lvl1pPr algn="r">
              <a:defRPr sz="2700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24" y="1502816"/>
            <a:ext cx="6184553" cy="3206799"/>
          </a:xfrm>
        </p:spPr>
        <p:txBody>
          <a:bodyPr/>
          <a:lstStyle>
            <a:lvl1pPr algn="l">
              <a:defRPr sz="21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1069" y="433880"/>
            <a:ext cx="4695679" cy="572644"/>
          </a:xfrm>
        </p:spPr>
        <p:txBody>
          <a:bodyPr>
            <a:normAutofit/>
          </a:bodyPr>
          <a:lstStyle>
            <a:lvl1pPr algn="l">
              <a:defRPr sz="270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1069" y="1198560"/>
            <a:ext cx="4695679" cy="3511061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24" y="281176"/>
            <a:ext cx="6184553" cy="763525"/>
          </a:xfrm>
        </p:spPr>
        <p:txBody>
          <a:bodyPr>
            <a:normAutofit/>
          </a:bodyPr>
          <a:lstStyle>
            <a:lvl1pPr algn="r">
              <a:defRPr sz="2700" baseline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659" y="1655520"/>
            <a:ext cx="3030141" cy="479822"/>
          </a:xfrm>
        </p:spPr>
        <p:txBody>
          <a:bodyPr anchor="b"/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2659" y="2087041"/>
            <a:ext cx="3030141" cy="2137871"/>
          </a:xfrm>
        </p:spPr>
        <p:txBody>
          <a:bodyPr/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500">
                <a:solidFill>
                  <a:schemeClr val="tx1"/>
                </a:solidFill>
              </a:defRPr>
            </a:lvl2pPr>
            <a:lvl3pPr algn="ctr">
              <a:defRPr sz="135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9001" y="1655520"/>
            <a:ext cx="3031331" cy="479822"/>
          </a:xfrm>
        </p:spPr>
        <p:txBody>
          <a:bodyPr anchor="b"/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29001" y="2087041"/>
            <a:ext cx="3031331" cy="2137871"/>
          </a:xfrm>
        </p:spPr>
        <p:txBody>
          <a:bodyPr/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500">
                <a:solidFill>
                  <a:schemeClr val="tx1"/>
                </a:solidFill>
              </a:defRPr>
            </a:lvl2pPr>
            <a:lvl3pPr algn="ctr">
              <a:defRPr sz="135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863" y="2342693"/>
            <a:ext cx="6127289" cy="458115"/>
          </a:xfrm>
        </p:spPr>
        <p:txBody>
          <a:bodyPr>
            <a:noAutofit/>
          </a:bodyPr>
          <a:lstStyle/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Prof.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Dr.Abbas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 H.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Hassin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Alasadi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5720" y="1350110"/>
            <a:ext cx="5594053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5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Computer Simulation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339227" y="3946096"/>
            <a:ext cx="3187716" cy="916230"/>
          </a:xfrm>
          <a:prstGeom prst="rect">
            <a:avLst/>
          </a:prstGeom>
        </p:spPr>
        <p:txBody>
          <a:bodyPr vert="horz" lIns="68580" tIns="34290" rIns="68580" bIns="34290" rtlCol="0">
            <a:normAutofit fontScale="62500" lnSpcReduction="2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00" i="1" dirty="0">
                <a:ln w="0"/>
                <a:latin typeface="BrowalliaUPC" panose="020B0604020202020204" pitchFamily="34" charset="-34"/>
                <a:cs typeface="BrowalliaUPC" panose="020B0604020202020204" pitchFamily="34" charset="-34"/>
              </a:rPr>
              <a:t>Computer Information System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00" i="1" dirty="0">
                <a:ln w="0"/>
                <a:latin typeface="BrowalliaUPC" panose="020B0604020202020204" pitchFamily="34" charset="-34"/>
                <a:cs typeface="BrowalliaUPC" panose="020B0604020202020204" pitchFamily="34" charset="-34"/>
              </a:rPr>
              <a:t>Computer Science and Information Technology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00" i="1" dirty="0" err="1">
                <a:ln w="0"/>
                <a:latin typeface="BrowalliaUPC" panose="020B0604020202020204" pitchFamily="34" charset="-34"/>
                <a:cs typeface="BrowalliaUPC" panose="020B0604020202020204" pitchFamily="34" charset="-34"/>
              </a:rPr>
              <a:t>Basrah</a:t>
            </a:r>
            <a:r>
              <a:rPr lang="en-US" sz="2100" i="1" dirty="0">
                <a:ln w="0"/>
                <a:latin typeface="BrowalliaUPC" panose="020B0604020202020204" pitchFamily="34" charset="-34"/>
                <a:cs typeface="BrowalliaUPC" panose="020B0604020202020204" pitchFamily="34" charset="-34"/>
              </a:rPr>
              <a:t> University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00" i="1" dirty="0">
                <a:ln w="0"/>
                <a:latin typeface="BrowalliaUPC" panose="020B0604020202020204" pitchFamily="34" charset="-34"/>
                <a:cs typeface="BrowalliaUPC" panose="020B0604020202020204" pitchFamily="34" charset="-34"/>
              </a:rPr>
              <a:t>Email: abbashh2002@gmail.com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5108755" y="128470"/>
            <a:ext cx="1623723" cy="4385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Lecture 2</a:t>
            </a: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662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239">
        <p14:prism isContent="1" isInverted="1"/>
      </p:transition>
    </mc:Choice>
    <mc:Fallback xmlns="">
      <p:transition spd="slow" advTm="1523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2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4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0309" y="281175"/>
            <a:ext cx="5344676" cy="61082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Types of Simulation Models</a:t>
            </a:r>
            <a:endParaRPr lang="en-US" sz="2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07945" y="99838"/>
            <a:ext cx="1600200" cy="273844"/>
          </a:xfrm>
        </p:spPr>
        <p:txBody>
          <a:bodyPr/>
          <a:lstStyle/>
          <a:p>
            <a:fld id="{B82CCC60-E8CD-4174-8B1A-7DF615B22EEF}" type="slidenum">
              <a:rPr lang="en-US" sz="1800" b="1" smtClean="0">
                <a:solidFill>
                  <a:schemeClr val="tx1"/>
                </a:solidFill>
              </a:rPr>
              <a:pPr/>
              <a:t>2</a:t>
            </a:fld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4900" y="984503"/>
            <a:ext cx="6108199" cy="1892658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NimbusRomNo9L"/>
              </a:rPr>
              <a:t>Simulation models </a:t>
            </a:r>
            <a:r>
              <a:rPr lang="en-US" sz="2000" dirty="0" smtClean="0">
                <a:solidFill>
                  <a:srgbClr val="000000"/>
                </a:solidFill>
                <a:latin typeface="NimbusRomNo9L"/>
              </a:rPr>
              <a:t>classiﬁed </a:t>
            </a:r>
            <a:r>
              <a:rPr lang="en-US" sz="2000" dirty="0">
                <a:solidFill>
                  <a:srgbClr val="000000"/>
                </a:solidFill>
                <a:latin typeface="NimbusRomNo9L"/>
              </a:rPr>
              <a:t>as </a:t>
            </a:r>
            <a:r>
              <a:rPr lang="en-US" sz="2000" dirty="0" smtClean="0">
                <a:solidFill>
                  <a:srgbClr val="000000"/>
                </a:solidFill>
                <a:latin typeface="NimbusRomNo9L"/>
              </a:rPr>
              <a:t>being: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static or </a:t>
            </a:r>
            <a:r>
              <a:rPr lang="en-US" sz="1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dynamic model, </a:t>
            </a:r>
            <a:endParaRPr lang="en-US" sz="1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deterministic or </a:t>
            </a:r>
            <a:r>
              <a:rPr lang="en-US" sz="1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stochastic </a:t>
            </a:r>
            <a:r>
              <a:rPr lang="en-US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lang="en-US" sz="1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1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discrete or </a:t>
            </a:r>
            <a:r>
              <a:rPr lang="en-US" sz="1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</a:t>
            </a:r>
            <a:r>
              <a:rPr lang="en-US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lang="en-US" sz="1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900" dirty="0" smtClean="0">
                <a:solidFill>
                  <a:srgbClr val="9A9A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2195" y="891995"/>
            <a:ext cx="6413610" cy="3970330"/>
          </a:xfrm>
          <a:prstGeom prst="roundRect">
            <a:avLst>
              <a:gd name="adj" fmla="val 11334"/>
            </a:avLst>
          </a:prstGeom>
          <a:noFill/>
          <a:effectLst>
            <a:glow rad="88900">
              <a:schemeClr val="accent6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995"/>
    </mc:Choice>
    <mc:Fallback xmlns="">
      <p:transition spd="slow" advTm="14499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0309" y="281175"/>
            <a:ext cx="5344676" cy="610820"/>
          </a:xfrm>
        </p:spPr>
        <p:txBody>
          <a:bodyPr>
            <a:noAutofit/>
          </a:bodyPr>
          <a:lstStyle/>
          <a:p>
            <a:r>
              <a:rPr lang="en-US" sz="3200" b="1" dirty="0"/>
              <a:t>Static </a:t>
            </a:r>
            <a:r>
              <a:rPr lang="en-US" sz="3200" b="1" dirty="0" smtClean="0"/>
              <a:t>and </a:t>
            </a:r>
            <a:r>
              <a:rPr lang="en-US" sz="3200" b="1" dirty="0"/>
              <a:t>dynamic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07945" y="99838"/>
            <a:ext cx="1600200" cy="273844"/>
          </a:xfrm>
        </p:spPr>
        <p:txBody>
          <a:bodyPr/>
          <a:lstStyle/>
          <a:p>
            <a:fld id="{B82CCC60-E8CD-4174-8B1A-7DF615B22EEF}" type="slidenum">
              <a:rPr lang="en-US" sz="1800" b="1" smtClean="0">
                <a:solidFill>
                  <a:schemeClr val="tx1"/>
                </a:solidFill>
              </a:rPr>
              <a:pPr/>
              <a:t>3</a:t>
            </a:fld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4900" y="984502"/>
            <a:ext cx="6108199" cy="3725117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Static models and dynamic models are classification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by the dependency on time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static simulation model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sometimes called 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Monte Carlo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simulation, represents a system at 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particular point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time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98513" indent="-342900">
              <a:buFont typeface="Wingdings" panose="05000000000000000000" pitchFamily="2" charset="2"/>
              <a:buChar char="§"/>
            </a:pP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example, Mark Six, inventory level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Dynamic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simulation models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represent systems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which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state of the variables change over time.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simulation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a bank from 9:00am to 4:00pm is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 example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a dynamic simulation.</a:t>
            </a:r>
          </a:p>
          <a:p>
            <a:pPr marL="798513" indent="-342900">
              <a:buFont typeface="Wingdings" panose="05000000000000000000" pitchFamily="2" charset="2"/>
              <a:buChar char="§"/>
            </a:pP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example, service time, waiting time.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 smtClean="0">
                <a:solidFill>
                  <a:srgbClr val="9A9A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2195" y="891995"/>
            <a:ext cx="6413610" cy="3970330"/>
          </a:xfrm>
          <a:prstGeom prst="roundRect">
            <a:avLst>
              <a:gd name="adj" fmla="val 11334"/>
            </a:avLst>
          </a:prstGeom>
          <a:noFill/>
          <a:effectLst>
            <a:glow rad="88900">
              <a:schemeClr val="accent6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461"/>
    </mc:Choice>
    <mc:Fallback xmlns="">
      <p:transition spd="slow" advTm="23146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0308" y="281175"/>
            <a:ext cx="5497381" cy="610820"/>
          </a:xfrm>
        </p:spPr>
        <p:txBody>
          <a:bodyPr>
            <a:noAutofit/>
          </a:bodyPr>
          <a:lstStyle/>
          <a:p>
            <a:r>
              <a:rPr lang="en-US" sz="2600" b="1" dirty="0"/>
              <a:t>Deterministic </a:t>
            </a:r>
            <a:r>
              <a:rPr lang="en-US" sz="2600" b="1" dirty="0" smtClean="0"/>
              <a:t>and Stochastic models</a:t>
            </a:r>
            <a:endParaRPr lang="en-US" sz="2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07945" y="99838"/>
            <a:ext cx="1600200" cy="273844"/>
          </a:xfrm>
        </p:spPr>
        <p:txBody>
          <a:bodyPr/>
          <a:lstStyle/>
          <a:p>
            <a:fld id="{B82CCC60-E8CD-4174-8B1A-7DF615B22EEF}" type="slidenum">
              <a:rPr lang="en-US" sz="1800" b="1" smtClean="0">
                <a:solidFill>
                  <a:schemeClr val="tx1"/>
                </a:solidFill>
              </a:rPr>
              <a:pPr/>
              <a:t>4</a:t>
            </a:fld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7605" y="984502"/>
            <a:ext cx="5802790" cy="3877823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Classification by the nature of the variables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deterministic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contains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random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variables.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3429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700" i="1" dirty="0">
                <a:latin typeface="Arial" panose="020B0604020202020204" pitchFamily="34" charset="0"/>
                <a:cs typeface="Arial" panose="020B0604020202020204" pitchFamily="34" charset="0"/>
              </a:rPr>
              <a:t>example, deterministic arrivals would occur at a </a:t>
            </a:r>
            <a:r>
              <a:rPr lang="en-US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dentist’s office </a:t>
            </a:r>
            <a:r>
              <a:rPr lang="en-US" sz="1700" i="1" dirty="0">
                <a:latin typeface="Arial" panose="020B0604020202020204" pitchFamily="34" charset="0"/>
                <a:cs typeface="Arial" panose="020B0604020202020204" pitchFamily="34" charset="0"/>
              </a:rPr>
              <a:t>if all arrived at the scheduled appointment time.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stochastic simulation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model has one 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more random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variables as input.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inputs lead to random outputs.</a:t>
            </a:r>
          </a:p>
          <a:p>
            <a:pPr marL="568325" indent="-3429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700" i="1" dirty="0">
                <a:latin typeface="Arial" panose="020B0604020202020204" pitchFamily="34" charset="0"/>
                <a:cs typeface="Arial" panose="020B0604020202020204" pitchFamily="34" charset="0"/>
              </a:rPr>
              <a:t>example, random arrival, random product demand, </a:t>
            </a:r>
            <a:r>
              <a:rPr lang="en-US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random incoming </a:t>
            </a:r>
            <a:r>
              <a:rPr lang="en-US" sz="1700" i="1" dirty="0">
                <a:latin typeface="Arial" panose="020B0604020202020204" pitchFamily="34" charset="0"/>
                <a:cs typeface="Arial" panose="020B0604020202020204" pitchFamily="34" charset="0"/>
              </a:rPr>
              <a:t>calls</a:t>
            </a:r>
            <a:r>
              <a:rPr lang="en-US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900" dirty="0" smtClean="0">
                <a:solidFill>
                  <a:srgbClr val="9A9A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the outputs are random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they can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 considered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only as estimates of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true characteristics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a model.</a:t>
            </a:r>
          </a:p>
          <a:p>
            <a:pPr marL="682625" indent="-3429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700" i="1" dirty="0">
                <a:latin typeface="Arial" panose="020B0604020202020204" pitchFamily="34" charset="0"/>
                <a:cs typeface="Arial" panose="020B0604020202020204" pitchFamily="34" charset="0"/>
              </a:rPr>
              <a:t>example, the simulation of a bank would usually </a:t>
            </a:r>
            <a:r>
              <a:rPr lang="en-US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involve random </a:t>
            </a:r>
            <a:r>
              <a:rPr lang="en-US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interarrival</a:t>
            </a:r>
            <a:r>
              <a:rPr lang="en-US" sz="1700" i="1" dirty="0">
                <a:latin typeface="Arial" panose="020B0604020202020204" pitchFamily="34" charset="0"/>
                <a:cs typeface="Arial" panose="020B0604020202020204" pitchFamily="34" charset="0"/>
              </a:rPr>
              <a:t> times and random service times</a:t>
            </a:r>
            <a:r>
              <a:rPr lang="en-US" sz="19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2195" y="891995"/>
            <a:ext cx="6413610" cy="3970330"/>
          </a:xfrm>
          <a:prstGeom prst="roundRect">
            <a:avLst>
              <a:gd name="adj" fmla="val 11334"/>
            </a:avLst>
          </a:prstGeom>
          <a:noFill/>
          <a:effectLst>
            <a:glow rad="88900">
              <a:schemeClr val="accent6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6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0327"/>
    </mc:Choice>
    <mc:Fallback xmlns="">
      <p:transition spd="slow" advTm="35032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0308" y="281175"/>
            <a:ext cx="5497381" cy="610820"/>
          </a:xfrm>
        </p:spPr>
        <p:txBody>
          <a:bodyPr>
            <a:noAutofit/>
          </a:bodyPr>
          <a:lstStyle/>
          <a:p>
            <a:r>
              <a:rPr lang="en-US" sz="2600" b="1" dirty="0"/>
              <a:t>Discrete </a:t>
            </a:r>
            <a:r>
              <a:rPr lang="en-US" sz="2600" b="1" dirty="0" smtClean="0"/>
              <a:t>and </a:t>
            </a:r>
            <a:r>
              <a:rPr lang="en-US" sz="2600" b="1" dirty="0"/>
              <a:t>Continuous</a:t>
            </a:r>
            <a:r>
              <a:rPr lang="en-US" sz="2600" b="1" dirty="0" smtClean="0"/>
              <a:t> models</a:t>
            </a:r>
            <a:endParaRPr lang="en-US" sz="2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07945" y="99838"/>
            <a:ext cx="1600200" cy="273844"/>
          </a:xfrm>
        </p:spPr>
        <p:txBody>
          <a:bodyPr/>
          <a:lstStyle/>
          <a:p>
            <a:fld id="{B82CCC60-E8CD-4174-8B1A-7DF615B22EEF}" type="slidenum">
              <a:rPr lang="en-US" sz="1800" b="1" smtClean="0">
                <a:solidFill>
                  <a:schemeClr val="tx1"/>
                </a:solidFill>
              </a:rPr>
              <a:pPr/>
              <a:t>5</a:t>
            </a:fld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4900" y="984502"/>
            <a:ext cx="6108199" cy="3725119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342900" indent="-342900">
              <a:spcAft>
                <a:spcPts val="600"/>
              </a:spcAft>
              <a:buClr>
                <a:srgbClr val="FF0000"/>
              </a:buClr>
              <a:buSzPct val="91000"/>
              <a:buFont typeface="Wingdings" panose="05000000000000000000" pitchFamily="2" charset="2"/>
              <a:buChar char="Ø"/>
            </a:pPr>
            <a:r>
              <a:rPr lang="en-US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Discrete and continuous models are defined in </a:t>
            </a:r>
            <a:r>
              <a:rPr lang="en-US" sz="1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analogous </a:t>
            </a:r>
            <a:r>
              <a:rPr lang="en-US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manner, classification by system nature.</a:t>
            </a: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SzPct val="91000"/>
              <a:buFont typeface="Wingdings" panose="05000000000000000000" pitchFamily="2" charset="2"/>
              <a:buChar char="Ø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discrete model is one in which the state variable(s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) change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only at a discrete set of points in time.</a:t>
            </a: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SzPct val="91000"/>
              <a:buFont typeface="Wingdings" panose="05000000000000000000" pitchFamily="2" charset="2"/>
              <a:buChar char="Ø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bank is an example of a discrete system,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since the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state variable, the number of customers in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the bank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, changes only when a customer arrives or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when the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service provided a customer is complete.</a:t>
            </a: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SzPct val="91000"/>
              <a:buFont typeface="Wingdings" panose="05000000000000000000" pitchFamily="2" charset="2"/>
              <a:buChar char="Ø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examples, busy/idle counter,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occupied/free machine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22195" y="891995"/>
            <a:ext cx="6413610" cy="3970330"/>
          </a:xfrm>
          <a:prstGeom prst="roundRect">
            <a:avLst>
              <a:gd name="adj" fmla="val 11334"/>
            </a:avLst>
          </a:prstGeom>
          <a:noFill/>
          <a:effectLst>
            <a:glow rad="88900">
              <a:schemeClr val="accent6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6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997"/>
    </mc:Choice>
    <mc:Fallback xmlns="">
      <p:transition spd="slow" advTm="11499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4900" y="281175"/>
            <a:ext cx="5802790" cy="610820"/>
          </a:xfrm>
        </p:spPr>
        <p:txBody>
          <a:bodyPr>
            <a:noAutofit/>
          </a:bodyPr>
          <a:lstStyle/>
          <a:p>
            <a:r>
              <a:rPr lang="en-US" sz="2600" b="1" dirty="0"/>
              <a:t>Discrete </a:t>
            </a:r>
            <a:r>
              <a:rPr lang="en-US" sz="2600" b="1" dirty="0" smtClean="0"/>
              <a:t>and </a:t>
            </a:r>
            <a:r>
              <a:rPr lang="en-US" sz="2600" b="1" dirty="0"/>
              <a:t>Continuous</a:t>
            </a:r>
            <a:r>
              <a:rPr lang="en-US" sz="2600" b="1" dirty="0" smtClean="0"/>
              <a:t> models… cont.</a:t>
            </a:r>
            <a:endParaRPr lang="en-US" sz="2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07945" y="99838"/>
            <a:ext cx="1600200" cy="273844"/>
          </a:xfrm>
        </p:spPr>
        <p:txBody>
          <a:bodyPr/>
          <a:lstStyle/>
          <a:p>
            <a:fld id="{B82CCC60-E8CD-4174-8B1A-7DF615B22EEF}" type="slidenum">
              <a:rPr lang="en-US" sz="1800" b="1" smtClean="0">
                <a:solidFill>
                  <a:schemeClr val="tx1"/>
                </a:solidFill>
              </a:rPr>
              <a:pPr/>
              <a:t>6</a:t>
            </a:fld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4900" y="984502"/>
            <a:ext cx="6260905" cy="3725119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continuous model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one in which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state variable(s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change continuously over time.</a:t>
            </a:r>
          </a:p>
          <a:p>
            <a:pPr marL="461963" indent="-179388">
              <a:buFont typeface="Wingdings" panose="05000000000000000000" pitchFamily="2" charset="2"/>
              <a:buChar char="§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example is the head of water behind a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dam(</a:t>
            </a:r>
            <a:r>
              <a:rPr lang="ar-IQ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سد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). During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and for some time after a rain storm,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water flows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into the lake behind the dam.</a:t>
            </a:r>
          </a:p>
          <a:p>
            <a:pPr marL="461963" indent="-179388">
              <a:buFont typeface="Wingdings" panose="05000000000000000000" pitchFamily="2" charset="2"/>
              <a:buChar char="§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Water is drawn from the dam for flood control and to make electricity.</a:t>
            </a:r>
          </a:p>
          <a:p>
            <a:pPr marL="461963" indent="-179388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Evaporation (</a:t>
            </a:r>
            <a:r>
              <a:rPr lang="ar-IQ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تبخر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also decreases the water level.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continuous system can be approximated by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discrete-event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system, depending on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expected preciseness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the objective of the study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2195" y="891995"/>
            <a:ext cx="6413610" cy="3970330"/>
          </a:xfrm>
          <a:prstGeom prst="roundRect">
            <a:avLst>
              <a:gd name="adj" fmla="val 11334"/>
            </a:avLst>
          </a:prstGeom>
          <a:noFill/>
          <a:effectLst>
            <a:glow rad="88900">
              <a:schemeClr val="accent6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9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446"/>
    </mc:Choice>
    <mc:Fallback xmlns="">
      <p:transition spd="slow" advTm="16144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4900" y="281175"/>
            <a:ext cx="5802790" cy="610820"/>
          </a:xfrm>
        </p:spPr>
        <p:txBody>
          <a:bodyPr>
            <a:noAutofit/>
          </a:bodyPr>
          <a:lstStyle/>
          <a:p>
            <a:r>
              <a:rPr lang="en-US" sz="2800" b="1" dirty="0"/>
              <a:t>Three Model </a:t>
            </a:r>
            <a:r>
              <a:rPr lang="en-US" sz="2800" b="1" dirty="0" smtClean="0"/>
              <a:t>Levels</a:t>
            </a:r>
            <a:endParaRPr lang="en-US" sz="2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07945" y="99838"/>
            <a:ext cx="1600200" cy="273844"/>
          </a:xfrm>
        </p:spPr>
        <p:txBody>
          <a:bodyPr/>
          <a:lstStyle/>
          <a:p>
            <a:fld id="{B82CCC60-E8CD-4174-8B1A-7DF615B22EEF}" type="slidenum">
              <a:rPr lang="en-US" sz="1800" b="1" smtClean="0">
                <a:solidFill>
                  <a:schemeClr val="tx1"/>
                </a:solidFill>
              </a:rPr>
              <a:pPr/>
              <a:t>7</a:t>
            </a:fld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4900" y="984502"/>
            <a:ext cx="6260905" cy="3725119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</a:rPr>
              <a:t>Conceptual</a:t>
            </a:r>
            <a:endParaRPr lang="en-US" sz="2000" b="1" dirty="0">
              <a:solidFill>
                <a:srgbClr val="FF0000"/>
              </a:solidFill>
            </a:endParaRPr>
          </a:p>
          <a:p>
            <a:pPr marL="803275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Very </a:t>
            </a:r>
            <a:r>
              <a:rPr lang="en-US" sz="2000" dirty="0"/>
              <a:t>high level</a:t>
            </a:r>
          </a:p>
          <a:p>
            <a:pPr marL="803275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How </a:t>
            </a:r>
            <a:r>
              <a:rPr lang="en-US" sz="2000" dirty="0"/>
              <a:t>comprehensive should the model be?</a:t>
            </a:r>
          </a:p>
          <a:p>
            <a:pPr marL="803275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What </a:t>
            </a:r>
            <a:r>
              <a:rPr lang="en-US" sz="2000" dirty="0"/>
              <a:t>are the </a:t>
            </a:r>
            <a:r>
              <a:rPr lang="en-US" sz="2000" i="1" dirty="0"/>
              <a:t>state variables, which are dynamic, and which are </a:t>
            </a:r>
            <a:r>
              <a:rPr lang="en-US" sz="2000" dirty="0" smtClean="0"/>
              <a:t>important</a:t>
            </a:r>
            <a:r>
              <a:rPr lang="en-US" sz="2000" dirty="0"/>
              <a:t>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</a:rPr>
              <a:t>Specification</a:t>
            </a:r>
            <a:endParaRPr lang="en-US" sz="2000" b="1" dirty="0">
              <a:solidFill>
                <a:srgbClr val="FF0000"/>
              </a:solidFill>
            </a:endParaRPr>
          </a:p>
          <a:p>
            <a:pPr marL="803275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On </a:t>
            </a:r>
            <a:r>
              <a:rPr lang="en-US" sz="2000" dirty="0"/>
              <a:t>paper</a:t>
            </a:r>
          </a:p>
          <a:p>
            <a:pPr marL="803275" indent="-342900">
              <a:buFont typeface="Arial" panose="020B0604020202020204" pitchFamily="34" charset="0"/>
              <a:buChar char="•"/>
            </a:pPr>
            <a:r>
              <a:rPr lang="en-US" sz="2000" dirty="0"/>
              <a:t> May involve equations, </a:t>
            </a:r>
            <a:r>
              <a:rPr lang="en-US" sz="2000" dirty="0" err="1"/>
              <a:t>pseudocode</a:t>
            </a:r>
            <a:r>
              <a:rPr lang="en-US" sz="2000" dirty="0"/>
              <a:t>, etc.</a:t>
            </a:r>
          </a:p>
          <a:p>
            <a:pPr marL="803275" indent="-342900">
              <a:buFont typeface="Arial" panose="020B0604020202020204" pitchFamily="34" charset="0"/>
              <a:buChar char="•"/>
            </a:pPr>
            <a:r>
              <a:rPr lang="en-US" sz="2000" dirty="0"/>
              <a:t> How will the model receive input?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</a:rPr>
              <a:t>Computational</a:t>
            </a:r>
            <a:endParaRPr lang="en-US" sz="2000" b="1" dirty="0">
              <a:solidFill>
                <a:srgbClr val="FF0000"/>
              </a:solidFill>
            </a:endParaRPr>
          </a:p>
          <a:p>
            <a:pPr marL="803275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 </a:t>
            </a:r>
            <a:r>
              <a:rPr lang="en-US" sz="2000" dirty="0"/>
              <a:t>computer program</a:t>
            </a:r>
          </a:p>
          <a:p>
            <a:pPr marL="803275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General-purpose </a:t>
            </a:r>
            <a:r>
              <a:rPr lang="en-US" sz="2000" dirty="0"/>
              <a:t>PL or simulation language?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2195" y="891995"/>
            <a:ext cx="6413610" cy="3970330"/>
          </a:xfrm>
          <a:prstGeom prst="roundRect">
            <a:avLst>
              <a:gd name="adj" fmla="val 11334"/>
            </a:avLst>
          </a:prstGeom>
          <a:noFill/>
          <a:effectLst>
            <a:glow rad="88900">
              <a:schemeClr val="accent6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71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326"/>
    </mc:Choice>
    <mc:Fallback xmlns="">
      <p:transition spd="slow" advTm="29832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985720" y="1960930"/>
            <a:ext cx="5039264" cy="183246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End of Lecture 2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406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452">
        <p14:prism isContent="1" isInverted="1"/>
      </p:transition>
    </mc:Choice>
    <mc:Fallback xmlns="">
      <p:transition spd="slow" advTm="204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518</Words>
  <Application>Microsoft Office PowerPoint</Application>
  <PresentationFormat>Custom</PresentationFormat>
  <Paragraphs>65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BrowalliaUPC</vt:lpstr>
      <vt:lpstr>Calibri</vt:lpstr>
      <vt:lpstr>NimbusRomNo9L</vt:lpstr>
      <vt:lpstr>Wingdings</vt:lpstr>
      <vt:lpstr>Office Theme</vt:lpstr>
      <vt:lpstr>PowerPoint Presentation</vt:lpstr>
      <vt:lpstr>Types of Simulation Models</vt:lpstr>
      <vt:lpstr>Static and dynamic models</vt:lpstr>
      <vt:lpstr>Deterministic and Stochastic models</vt:lpstr>
      <vt:lpstr>Discrete and Continuous models</vt:lpstr>
      <vt:lpstr>Discrete and Continuous models… cont.</vt:lpstr>
      <vt:lpstr>Three Model Levels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DrAbbas</cp:lastModifiedBy>
  <cp:revision>238</cp:revision>
  <dcterms:created xsi:type="dcterms:W3CDTF">2013-08-21T19:17:07Z</dcterms:created>
  <dcterms:modified xsi:type="dcterms:W3CDTF">2020-05-30T02:45:07Z</dcterms:modified>
</cp:coreProperties>
</file>